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Nuni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4ea530b6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14ea530b6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4ea530b64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14ea530b64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14ea530b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14ea530b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4ea530b64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14ea530b64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14ea530b64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14ea530b64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4ea530b64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4ea530b64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14ea530b64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14ea530b64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3800">
                <a:solidFill>
                  <a:srgbClr val="AF7B51"/>
                </a:solidFill>
                <a:latin typeface="Nunito"/>
                <a:ea typeface="Nunito"/>
                <a:cs typeface="Nunito"/>
                <a:sym typeface="Nunito"/>
              </a:rPr>
              <a:t>Lightning Talk 7 - Prototyping</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1600">
                <a:solidFill>
                  <a:srgbClr val="AF7B51"/>
                </a:solidFill>
                <a:latin typeface="Calibri"/>
                <a:ea typeface="Calibri"/>
                <a:cs typeface="Calibri"/>
                <a:sym typeface="Calibri"/>
              </a:rPr>
              <a:t>Group: sdmay25-16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ctrTitle"/>
          </p:nvPr>
        </p:nvSpPr>
        <p:spPr>
          <a:xfrm>
            <a:off x="1084575" y="1046827"/>
            <a:ext cx="6404700" cy="301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t>Client: Manojit Pramanik</a:t>
            </a:r>
            <a:endParaRPr sz="3000"/>
          </a:p>
          <a:p>
            <a:pPr indent="0" lvl="0" marL="0" rtl="0" algn="ctr">
              <a:spcBef>
                <a:spcPts val="0"/>
              </a:spcBef>
              <a:spcAft>
                <a:spcPts val="0"/>
              </a:spcAft>
              <a:buNone/>
            </a:pPr>
            <a:r>
              <a:rPr lang="en" sz="3000"/>
              <a:t>Advisor: Avishek Das</a:t>
            </a:r>
            <a:endParaRPr sz="1600">
              <a:solidFill>
                <a:srgbClr val="000000"/>
              </a:solidFill>
              <a:highlight>
                <a:srgbClr val="F2F2F2"/>
              </a:highlight>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ctr">
              <a:spcBef>
                <a:spcPts val="0"/>
              </a:spcBef>
              <a:spcAft>
                <a:spcPts val="0"/>
              </a:spcAft>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Overview</a:t>
            </a:r>
            <a:endParaRPr/>
          </a:p>
        </p:txBody>
      </p:sp>
      <p:sp>
        <p:nvSpPr>
          <p:cNvPr id="140" name="Google Shape;140;p15"/>
          <p:cNvSpPr txBox="1"/>
          <p:nvPr>
            <p:ph idx="1" type="body"/>
          </p:nvPr>
        </p:nvSpPr>
        <p:spPr>
          <a:xfrm>
            <a:off x="819150" y="1800200"/>
            <a:ext cx="7505700" cy="26394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lang="en" sz="5473">
                <a:solidFill>
                  <a:srgbClr val="2D3B45"/>
                </a:solidFill>
                <a:highlight>
                  <a:srgbClr val="FFFFFF"/>
                </a:highlight>
              </a:rPr>
              <a:t>Problem Statement: Design and build an 8/16 channel amplifier with little noise to boost ultrasound signals received for the acoustic imaging system. Include casing for the multichannel system.</a:t>
            </a:r>
            <a:endParaRPr sz="5473">
              <a:solidFill>
                <a:srgbClr val="2D3B45"/>
              </a:solidFill>
              <a:highlight>
                <a:srgbClr val="FFFFFF"/>
              </a:highlight>
            </a:endParaRPr>
          </a:p>
          <a:p>
            <a:pPr indent="0" lvl="0" marL="0" rtl="0" algn="l">
              <a:lnSpc>
                <a:spcPct val="150000"/>
              </a:lnSpc>
              <a:spcBef>
                <a:spcPts val="1200"/>
              </a:spcBef>
              <a:spcAft>
                <a:spcPts val="0"/>
              </a:spcAft>
              <a:buNone/>
            </a:pPr>
            <a:r>
              <a:rPr lang="en" sz="5473">
                <a:solidFill>
                  <a:srgbClr val="2D3B45"/>
                </a:solidFill>
                <a:highlight>
                  <a:srgbClr val="FFFFFF"/>
                </a:highlight>
              </a:rPr>
              <a:t>Constraints: </a:t>
            </a:r>
            <a:endParaRPr sz="5473">
              <a:solidFill>
                <a:srgbClr val="2D3B45"/>
              </a:solidFill>
              <a:highlight>
                <a:srgbClr val="FFFFFF"/>
              </a:highlight>
            </a:endParaRPr>
          </a:p>
          <a:p>
            <a:pPr indent="-315485" lvl="0" marL="457200" rtl="0" algn="l">
              <a:lnSpc>
                <a:spcPct val="150000"/>
              </a:lnSpc>
              <a:spcBef>
                <a:spcPts val="1200"/>
              </a:spcBef>
              <a:spcAft>
                <a:spcPts val="0"/>
              </a:spcAft>
              <a:buClr>
                <a:srgbClr val="2D3B45"/>
              </a:buClr>
              <a:buSzPct val="100000"/>
              <a:buChar char="●"/>
            </a:pPr>
            <a:r>
              <a:rPr lang="en" sz="5473">
                <a:solidFill>
                  <a:srgbClr val="2D3B45"/>
                </a:solidFill>
                <a:highlight>
                  <a:srgbClr val="FFFFFF"/>
                </a:highlight>
              </a:rPr>
              <a:t>Low noise</a:t>
            </a:r>
            <a:endParaRPr sz="5473">
              <a:solidFill>
                <a:srgbClr val="2D3B45"/>
              </a:solidFill>
              <a:highlight>
                <a:srgbClr val="FFFFFF"/>
              </a:highlight>
            </a:endParaRPr>
          </a:p>
          <a:p>
            <a:pPr indent="-315485" lvl="0" marL="457200" rtl="0" algn="l">
              <a:lnSpc>
                <a:spcPct val="150000"/>
              </a:lnSpc>
              <a:spcBef>
                <a:spcPts val="0"/>
              </a:spcBef>
              <a:spcAft>
                <a:spcPts val="0"/>
              </a:spcAft>
              <a:buClr>
                <a:srgbClr val="2D3B45"/>
              </a:buClr>
              <a:buSzPct val="100000"/>
              <a:buChar char="●"/>
            </a:pPr>
            <a:r>
              <a:rPr lang="en" sz="5473">
                <a:solidFill>
                  <a:srgbClr val="2D3B45"/>
                </a:solidFill>
                <a:highlight>
                  <a:srgbClr val="FFFFFF"/>
                </a:highlight>
              </a:rPr>
              <a:t>Low input impedance</a:t>
            </a:r>
            <a:endParaRPr sz="5473">
              <a:solidFill>
                <a:srgbClr val="2D3B45"/>
              </a:solidFill>
              <a:highlight>
                <a:srgbClr val="FFFFFF"/>
              </a:highlight>
            </a:endParaRPr>
          </a:p>
          <a:p>
            <a:pPr indent="-315485" lvl="0" marL="457200" rtl="0" algn="l">
              <a:lnSpc>
                <a:spcPct val="150000"/>
              </a:lnSpc>
              <a:spcBef>
                <a:spcPts val="0"/>
              </a:spcBef>
              <a:spcAft>
                <a:spcPts val="0"/>
              </a:spcAft>
              <a:buClr>
                <a:srgbClr val="2D3B45"/>
              </a:buClr>
              <a:buSzPct val="100000"/>
              <a:buChar char="●"/>
            </a:pPr>
            <a:r>
              <a:rPr lang="en" sz="5473">
                <a:solidFill>
                  <a:srgbClr val="2D3B45"/>
                </a:solidFill>
                <a:highlight>
                  <a:srgbClr val="FFFFFF"/>
                </a:highlight>
              </a:rPr>
              <a:t>Bandpass filtering: 10k-1MHz</a:t>
            </a:r>
            <a:endParaRPr sz="5473">
              <a:solidFill>
                <a:srgbClr val="2D3B45"/>
              </a:solidFill>
              <a:highlight>
                <a:srgbClr val="FFFFFF"/>
              </a:highlight>
            </a:endParaRPr>
          </a:p>
          <a:p>
            <a:pPr indent="-315485" lvl="0" marL="457200" rtl="0" algn="l">
              <a:lnSpc>
                <a:spcPct val="150000"/>
              </a:lnSpc>
              <a:spcBef>
                <a:spcPts val="0"/>
              </a:spcBef>
              <a:spcAft>
                <a:spcPts val="0"/>
              </a:spcAft>
              <a:buClr>
                <a:srgbClr val="2D3B45"/>
              </a:buClr>
              <a:buSzPct val="100000"/>
              <a:buChar char="●"/>
            </a:pPr>
            <a:r>
              <a:rPr lang="en" sz="5473">
                <a:solidFill>
                  <a:srgbClr val="2D3B45"/>
                </a:solidFill>
                <a:highlight>
                  <a:srgbClr val="FFFFFF"/>
                </a:highlight>
              </a:rPr>
              <a:t>Low size (&lt; 5x5 cm)</a:t>
            </a:r>
            <a:endParaRPr sz="5473">
              <a:solidFill>
                <a:srgbClr val="2D3B45"/>
              </a:solidFill>
              <a:highlight>
                <a:srgbClr val="FFFFFF"/>
              </a:highlight>
            </a:endParaRPr>
          </a:p>
          <a:p>
            <a:pPr indent="-315485" lvl="0" marL="457200" rtl="0" algn="l">
              <a:lnSpc>
                <a:spcPct val="150000"/>
              </a:lnSpc>
              <a:spcBef>
                <a:spcPts val="0"/>
              </a:spcBef>
              <a:spcAft>
                <a:spcPts val="0"/>
              </a:spcAft>
              <a:buClr>
                <a:srgbClr val="2D3B45"/>
              </a:buClr>
              <a:buSzPct val="100000"/>
              <a:buChar char="●"/>
            </a:pPr>
            <a:r>
              <a:rPr lang="en" sz="5473">
                <a:solidFill>
                  <a:srgbClr val="2D3B45"/>
                </a:solidFill>
                <a:highlight>
                  <a:srgbClr val="FFFFFF"/>
                </a:highlight>
              </a:rPr>
              <a:t>ESD protection</a:t>
            </a:r>
            <a:endParaRPr sz="5473">
              <a:solidFill>
                <a:srgbClr val="2D3B45"/>
              </a:solidFill>
              <a:highlight>
                <a:srgbClr val="FFFFFF"/>
              </a:highlight>
            </a:endParaRPr>
          </a:p>
          <a:p>
            <a:pPr indent="0" lvl="0" marL="457200" rtl="0" algn="l">
              <a:lnSpc>
                <a:spcPct val="150000"/>
              </a:lnSpc>
              <a:spcBef>
                <a:spcPts val="1200"/>
              </a:spcBef>
              <a:spcAft>
                <a:spcPts val="0"/>
              </a:spcAft>
              <a:buNone/>
            </a:pPr>
            <a:r>
              <a:t/>
            </a:r>
            <a:endParaRPr sz="2200"/>
          </a:p>
          <a:p>
            <a:pPr indent="0" lvl="0" marL="0" rtl="0" algn="l">
              <a:lnSpc>
                <a:spcPct val="150000"/>
              </a:lnSpc>
              <a:spcBef>
                <a:spcPts val="1200"/>
              </a:spcBef>
              <a:spcAft>
                <a:spcPts val="1200"/>
              </a:spcAft>
              <a:buNone/>
            </a:pPr>
            <a:r>
              <a:t/>
            </a:r>
            <a:endParaRPr sz="1600">
              <a:solidFill>
                <a:srgbClr val="2D3B45"/>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ph type="title"/>
          </p:nvPr>
        </p:nvSpPr>
        <p:spPr>
          <a:xfrm>
            <a:off x="819150" y="845600"/>
            <a:ext cx="44556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Prototype</a:t>
            </a:r>
            <a:endParaRPr/>
          </a:p>
        </p:txBody>
      </p:sp>
      <p:sp>
        <p:nvSpPr>
          <p:cNvPr id="146" name="Google Shape;146;p16"/>
          <p:cNvSpPr txBox="1"/>
          <p:nvPr>
            <p:ph idx="1" type="body"/>
          </p:nvPr>
        </p:nvSpPr>
        <p:spPr>
          <a:xfrm>
            <a:off x="819150" y="1990725"/>
            <a:ext cx="44556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Initially </a:t>
            </a:r>
            <a:r>
              <a:rPr lang="en"/>
              <a:t>tried</a:t>
            </a:r>
            <a:r>
              <a:rPr lang="en"/>
              <a:t> 2 stages of amplification as seen on the right</a:t>
            </a:r>
            <a:endParaRPr/>
          </a:p>
          <a:p>
            <a:pPr indent="-311150" lvl="0" marL="457200" rtl="0" algn="l">
              <a:spcBef>
                <a:spcPts val="0"/>
              </a:spcBef>
              <a:spcAft>
                <a:spcPts val="0"/>
              </a:spcAft>
              <a:buSzPts val="1300"/>
              <a:buChar char="●"/>
            </a:pPr>
            <a:r>
              <a:rPr lang="en"/>
              <a:t>Changed components </a:t>
            </a:r>
            <a:endParaRPr/>
          </a:p>
          <a:p>
            <a:pPr indent="-311150" lvl="0" marL="457200" rtl="0" algn="l">
              <a:spcBef>
                <a:spcPts val="0"/>
              </a:spcBef>
              <a:spcAft>
                <a:spcPts val="0"/>
              </a:spcAft>
              <a:buSzPts val="1300"/>
              <a:buChar char="●"/>
            </a:pPr>
            <a:r>
              <a:rPr lang="en"/>
              <a:t>Tried removing a stage of amplification to figure out what is wrong </a:t>
            </a:r>
            <a:endParaRPr/>
          </a:p>
          <a:p>
            <a:pPr indent="-311150" lvl="0" marL="457200" rtl="0" algn="l">
              <a:spcBef>
                <a:spcPts val="0"/>
              </a:spcBef>
              <a:spcAft>
                <a:spcPts val="0"/>
              </a:spcAft>
              <a:buSzPts val="1300"/>
              <a:buChar char="●"/>
            </a:pPr>
            <a:r>
              <a:rPr lang="en"/>
              <a:t>Changing components of this, comparing resulting waveforms</a:t>
            </a:r>
            <a:endParaRPr/>
          </a:p>
        </p:txBody>
      </p:sp>
      <p:pic>
        <p:nvPicPr>
          <p:cNvPr id="147" name="Google Shape;147;p16"/>
          <p:cNvPicPr preferRelativeResize="0"/>
          <p:nvPr/>
        </p:nvPicPr>
        <p:blipFill>
          <a:blip r:embed="rId3">
            <a:alphaModFix/>
          </a:blip>
          <a:stretch>
            <a:fillRect/>
          </a:stretch>
        </p:blipFill>
        <p:spPr>
          <a:xfrm>
            <a:off x="5389001" y="209450"/>
            <a:ext cx="3554577" cy="4739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448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 Example of results from First Prototype</a:t>
            </a:r>
            <a:endParaRPr/>
          </a:p>
        </p:txBody>
      </p:sp>
      <p:sp>
        <p:nvSpPr>
          <p:cNvPr id="153" name="Google Shape;153;p17"/>
          <p:cNvSpPr txBox="1"/>
          <p:nvPr>
            <p:ph idx="1" type="body"/>
          </p:nvPr>
        </p:nvSpPr>
        <p:spPr>
          <a:xfrm>
            <a:off x="2286250" y="1594475"/>
            <a:ext cx="4740600" cy="62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Output voltage waveform before and after changing capacitor values </a:t>
            </a:r>
            <a:endParaRPr/>
          </a:p>
        </p:txBody>
      </p:sp>
      <p:pic>
        <p:nvPicPr>
          <p:cNvPr id="154" name="Google Shape;154;p17"/>
          <p:cNvPicPr preferRelativeResize="0"/>
          <p:nvPr/>
        </p:nvPicPr>
        <p:blipFill rotWithShape="1">
          <a:blip r:embed="rId3">
            <a:alphaModFix/>
          </a:blip>
          <a:srcRect b="16528" l="0" r="0" t="22275"/>
          <a:stretch/>
        </p:blipFill>
        <p:spPr>
          <a:xfrm>
            <a:off x="464325" y="2000900"/>
            <a:ext cx="3857627" cy="2941502"/>
          </a:xfrm>
          <a:prstGeom prst="rect">
            <a:avLst/>
          </a:prstGeom>
          <a:noFill/>
          <a:ln>
            <a:noFill/>
          </a:ln>
        </p:spPr>
      </p:pic>
      <p:pic>
        <p:nvPicPr>
          <p:cNvPr id="155" name="Google Shape;155;p17"/>
          <p:cNvPicPr preferRelativeResize="0"/>
          <p:nvPr/>
        </p:nvPicPr>
        <p:blipFill rotWithShape="1">
          <a:blip r:embed="rId4">
            <a:alphaModFix/>
          </a:blip>
          <a:srcRect b="0" l="0" r="0" t="26503"/>
          <a:stretch/>
        </p:blipFill>
        <p:spPr>
          <a:xfrm>
            <a:off x="5079200" y="2030600"/>
            <a:ext cx="3176676" cy="291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Learning from First Prototype</a:t>
            </a:r>
            <a:endParaRPr/>
          </a:p>
        </p:txBody>
      </p:sp>
      <p:sp>
        <p:nvSpPr>
          <p:cNvPr id="161" name="Google Shape;161;p18"/>
          <p:cNvSpPr txBox="1"/>
          <p:nvPr>
            <p:ph idx="1" type="body"/>
          </p:nvPr>
        </p:nvSpPr>
        <p:spPr>
          <a:xfrm>
            <a:off x="819150" y="1990725"/>
            <a:ext cx="37530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Found clipping that occurs at higher voltages, limiting our gain</a:t>
            </a:r>
            <a:endParaRPr/>
          </a:p>
          <a:p>
            <a:pPr indent="-311150" lvl="0" marL="457200" rtl="0" algn="l">
              <a:spcBef>
                <a:spcPts val="0"/>
              </a:spcBef>
              <a:spcAft>
                <a:spcPts val="0"/>
              </a:spcAft>
              <a:buSzPts val="1300"/>
              <a:buChar char="●"/>
            </a:pPr>
            <a:r>
              <a:rPr lang="en"/>
              <a:t>General knowledge of how the circuit works after testing that are not shown in simulations</a:t>
            </a:r>
            <a:endParaRPr/>
          </a:p>
          <a:p>
            <a:pPr indent="-311150" lvl="0" marL="457200" rtl="0" algn="l">
              <a:spcBef>
                <a:spcPts val="0"/>
              </a:spcBef>
              <a:spcAft>
                <a:spcPts val="0"/>
              </a:spcAft>
              <a:buSzPts val="1300"/>
              <a:buChar char="●"/>
            </a:pPr>
            <a:r>
              <a:rPr lang="en"/>
              <a:t>How changing each component can influence other parts of the circuit</a:t>
            </a:r>
            <a:endParaRPr/>
          </a:p>
          <a:p>
            <a:pPr indent="-311150" lvl="0" marL="457200" rtl="0" algn="l">
              <a:spcBef>
                <a:spcPts val="0"/>
              </a:spcBef>
              <a:spcAft>
                <a:spcPts val="0"/>
              </a:spcAft>
              <a:buSzPts val="1300"/>
              <a:buChar char="●"/>
            </a:pPr>
            <a:r>
              <a:rPr lang="en"/>
              <a:t>Figuring out why it performs slightly differently than our simulations have</a:t>
            </a:r>
            <a:endParaRPr/>
          </a:p>
        </p:txBody>
      </p:sp>
      <p:pic>
        <p:nvPicPr>
          <p:cNvPr id="162" name="Google Shape;162;p18"/>
          <p:cNvPicPr preferRelativeResize="0"/>
          <p:nvPr/>
        </p:nvPicPr>
        <p:blipFill>
          <a:blip r:embed="rId3">
            <a:alphaModFix/>
          </a:blip>
          <a:stretch>
            <a:fillRect/>
          </a:stretch>
        </p:blipFill>
        <p:spPr>
          <a:xfrm>
            <a:off x="4780975" y="2704100"/>
            <a:ext cx="4154998" cy="131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Steps</a:t>
            </a:r>
            <a:endParaRPr/>
          </a:p>
        </p:txBody>
      </p:sp>
      <p:sp>
        <p:nvSpPr>
          <p:cNvPr id="168" name="Google Shape;168;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are done with our simulations and we have ordered parts for a new prototype that we will build to do more testing on. We hope that this new design will work better and provide more insight on why the </a:t>
            </a:r>
            <a:r>
              <a:rPr lang="en"/>
              <a:t>initial</a:t>
            </a:r>
            <a:r>
              <a:rPr lang="en"/>
              <a:t> prototype wasn’t working as expected.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Conclusions</a:t>
            </a:r>
            <a:endParaRPr/>
          </a:p>
        </p:txBody>
      </p:sp>
      <p:sp>
        <p:nvSpPr>
          <p:cNvPr id="174" name="Google Shape;174;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have used the prototype to help us learn about how the circuit is working more accurately than the simulations can give us. We are planning on building another one that will build upon what we have learned and changed so far.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